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7" r:id="rId3"/>
    <p:sldId id="257" r:id="rId4"/>
    <p:sldId id="272" r:id="rId5"/>
    <p:sldId id="258" r:id="rId6"/>
    <p:sldId id="259" r:id="rId7"/>
    <p:sldId id="262" r:id="rId8"/>
    <p:sldId id="261" r:id="rId9"/>
    <p:sldId id="263" r:id="rId10"/>
    <p:sldId id="264" r:id="rId11"/>
    <p:sldId id="265" r:id="rId12"/>
    <p:sldId id="266" r:id="rId13"/>
    <p:sldId id="271" r:id="rId14"/>
    <p:sldId id="273" r:id="rId15"/>
    <p:sldId id="275" r:id="rId16"/>
    <p:sldId id="274" r:id="rId17"/>
    <p:sldId id="268" r:id="rId18"/>
    <p:sldId id="269" r:id="rId19"/>
    <p:sldId id="27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45" autoAdjust="0"/>
    <p:restoredTop sz="86377" autoAdjust="0"/>
  </p:normalViewPr>
  <p:slideViewPr>
    <p:cSldViewPr>
      <p:cViewPr varScale="1">
        <p:scale>
          <a:sx n="72" d="100"/>
          <a:sy n="72" d="100"/>
        </p:scale>
        <p:origin x="726" y="66"/>
      </p:cViewPr>
      <p:guideLst>
        <p:guide orient="horz" pos="2160"/>
        <p:guide pos="2880"/>
      </p:guideLst>
    </p:cSldViewPr>
  </p:slideViewPr>
  <p:outlineViewPr>
    <p:cViewPr>
      <p:scale>
        <a:sx n="33" d="100"/>
        <a:sy n="33" d="100"/>
      </p:scale>
      <p:origin x="264" y="2124"/>
    </p:cViewPr>
    <p:sldLst>
      <p:sld r:id="rId1" collapse="1"/>
    </p:sldLst>
  </p:outlineViewPr>
  <p:notesTextViewPr>
    <p:cViewPr>
      <p:scale>
        <a:sx n="100" d="100"/>
        <a:sy n="100" d="100"/>
      </p:scale>
      <p:origin x="0" y="0"/>
    </p:cViewPr>
  </p:notesTextViewPr>
  <p:sorterViewPr>
    <p:cViewPr>
      <p:scale>
        <a:sx n="66" d="100"/>
        <a:sy n="66" d="100"/>
      </p:scale>
      <p:origin x="0" y="33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D2D7B10D-1DB2-4A44-B29E-8DCC1CFAB8FB}" type="datetimeFigureOut">
              <a:rPr lang="en-US" smtClean="0"/>
              <a:pPr/>
              <a:t>5/25/2017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F477656-B758-4BD8-A901-F326DD877F0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2D7B10D-1DB2-4A44-B29E-8DCC1CFAB8FB}"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477656-B758-4BD8-A901-F326DD877F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2D7B10D-1DB2-4A44-B29E-8DCC1CFAB8FB}"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477656-B758-4BD8-A901-F326DD877F0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2D7B10D-1DB2-4A44-B29E-8DCC1CFAB8FB}"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477656-B758-4BD8-A901-F326DD877F0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2D7B10D-1DB2-4A44-B29E-8DCC1CFAB8FB}"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477656-B758-4BD8-A901-F326DD877F0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2D7B10D-1DB2-4A44-B29E-8DCC1CFAB8FB}" type="datetimeFigureOut">
              <a:rPr lang="en-US" smtClean="0"/>
              <a:pPr/>
              <a:t>5/25/2017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477656-B758-4BD8-A901-F326DD877F0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2D7B10D-1DB2-4A44-B29E-8DCC1CFAB8FB}" type="datetimeFigureOut">
              <a:rPr lang="en-US" smtClean="0"/>
              <a:pPr/>
              <a:t>5/25/2017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477656-B758-4BD8-A901-F326DD877F0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D2D7B10D-1DB2-4A44-B29E-8DCC1CFAB8FB}" type="datetimeFigureOut">
              <a:rPr lang="en-US" smtClean="0"/>
              <a:pPr/>
              <a:t>5/25/2017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477656-B758-4BD8-A901-F326DD877F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D7B10D-1DB2-4A44-B29E-8DCC1CFAB8FB}" type="datetimeFigureOut">
              <a:rPr lang="en-US" smtClean="0"/>
              <a:pPr/>
              <a:t>5/25/2017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477656-B758-4BD8-A901-F326DD877F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2D7B10D-1DB2-4A44-B29E-8DCC1CFAB8FB}" type="datetimeFigureOut">
              <a:rPr lang="en-US" smtClean="0"/>
              <a:pPr/>
              <a:t>5/25/2017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477656-B758-4BD8-A901-F326DD877F0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2D7B10D-1DB2-4A44-B29E-8DCC1CFAB8FB}" type="datetimeFigureOut">
              <a:rPr lang="en-US" smtClean="0"/>
              <a:pPr/>
              <a:t>5/25/2017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F477656-B758-4BD8-A901-F326DD877F0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2D7B10D-1DB2-4A44-B29E-8DCC1CFAB8FB}" type="datetimeFigureOut">
              <a:rPr lang="en-US" smtClean="0"/>
              <a:pPr/>
              <a:t>5/25/2017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477656-B758-4BD8-A901-F326DD877F0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jpg"/><Relationship Id="rId1" Type="http://schemas.openxmlformats.org/officeDocument/2006/relationships/slideLayout" Target="../slideLayouts/slideLayout7.xml"/><Relationship Id="rId4" Type="http://schemas.openxmlformats.org/officeDocument/2006/relationships/image" Target="../media/image15.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6.png"/><Relationship Id="rId1" Type="http://schemas.openxmlformats.org/officeDocument/2006/relationships/slideLayout" Target="../slideLayouts/slideLayout7.xml"/><Relationship Id="rId5" Type="http://schemas.openxmlformats.org/officeDocument/2006/relationships/image" Target="../media/image18.jpeg"/><Relationship Id="rId4" Type="http://schemas.openxmlformats.org/officeDocument/2006/relationships/image" Target="../media/image17.jpe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429000"/>
            <a:ext cx="7772400" cy="552451"/>
          </a:xfrm>
        </p:spPr>
        <p:txBody>
          <a:bodyPr>
            <a:normAutofit fontScale="90000"/>
          </a:bodyPr>
          <a:lstStyle/>
          <a:p>
            <a:pPr algn="ctr"/>
            <a:r>
              <a:rPr lang="en-US" dirty="0"/>
              <a:t>Setting up your Sportsman 24 Hour Bait Shop</a:t>
            </a:r>
          </a:p>
        </p:txBody>
      </p:sp>
      <p:sp>
        <p:nvSpPr>
          <p:cNvPr id="3" name="Subtitle 2"/>
          <p:cNvSpPr>
            <a:spLocks noGrp="1"/>
          </p:cNvSpPr>
          <p:nvPr>
            <p:ph type="subTitle" idx="1"/>
          </p:nvPr>
        </p:nvSpPr>
        <p:spPr>
          <a:xfrm>
            <a:off x="1371600" y="4648200"/>
            <a:ext cx="6400800" cy="1143000"/>
          </a:xfrm>
        </p:spPr>
        <p:txBody>
          <a:bodyPr/>
          <a:lstStyle/>
          <a:p>
            <a:pPr algn="ctr"/>
            <a:r>
              <a:rPr lang="en-US" i="1" dirty="0"/>
              <a:t>Understanding your new vendor</a:t>
            </a:r>
          </a:p>
        </p:txBody>
      </p:sp>
      <p:pic>
        <p:nvPicPr>
          <p:cNvPr id="6" name="Picture 5" descr="clear SportsmanLeftView-1.png"/>
          <p:cNvPicPr>
            <a:picLocks noChangeAspect="1"/>
          </p:cNvPicPr>
          <p:nvPr/>
        </p:nvPicPr>
        <p:blipFill>
          <a:blip r:embed="rId2" cstate="print"/>
          <a:stretch>
            <a:fillRect/>
          </a:stretch>
        </p:blipFill>
        <p:spPr>
          <a:xfrm>
            <a:off x="609600" y="0"/>
            <a:ext cx="1746200" cy="2590800"/>
          </a:xfrm>
          <a:prstGeom prst="rect">
            <a:avLst/>
          </a:prstGeom>
        </p:spPr>
      </p:pic>
      <p:pic>
        <p:nvPicPr>
          <p:cNvPr id="10" name="Picture 9" descr="clear SportsmanRightView.png"/>
          <p:cNvPicPr>
            <a:picLocks noChangeAspect="1"/>
          </p:cNvPicPr>
          <p:nvPr/>
        </p:nvPicPr>
        <p:blipFill>
          <a:blip r:embed="rId3" cstate="print"/>
          <a:stretch>
            <a:fillRect/>
          </a:stretch>
        </p:blipFill>
        <p:spPr>
          <a:xfrm>
            <a:off x="6781800" y="-152400"/>
            <a:ext cx="1890408" cy="2838450"/>
          </a:xfrm>
          <a:prstGeom prst="rect">
            <a:avLst/>
          </a:prstGeom>
        </p:spPr>
      </p:pic>
      <p:sp>
        <p:nvSpPr>
          <p:cNvPr id="14" name="TextBox 13"/>
          <p:cNvSpPr txBox="1"/>
          <p:nvPr/>
        </p:nvSpPr>
        <p:spPr>
          <a:xfrm>
            <a:off x="1752600" y="5181600"/>
            <a:ext cx="5943600" cy="646331"/>
          </a:xfrm>
          <a:prstGeom prst="rect">
            <a:avLst/>
          </a:prstGeom>
          <a:noFill/>
        </p:spPr>
        <p:txBody>
          <a:bodyPr wrap="square" rtlCol="0">
            <a:spAutoFit/>
          </a:bodyPr>
          <a:lstStyle/>
          <a:p>
            <a:pPr algn="ctr"/>
            <a:r>
              <a:rPr lang="en-US" sz="3600" dirty="0">
                <a:latin typeface="Berlin Sans FB Demi" pitchFamily="34" charset="0"/>
              </a:rPr>
              <a:t>QUICK START GUIDE</a:t>
            </a:r>
          </a:p>
        </p:txBody>
      </p:sp>
      <p:pic>
        <p:nvPicPr>
          <p:cNvPr id="9" name="Picture 8" descr="Scan0084.JPG"/>
          <p:cNvPicPr>
            <a:picLocks noChangeAspect="1"/>
          </p:cNvPicPr>
          <p:nvPr/>
        </p:nvPicPr>
        <p:blipFill>
          <a:blip r:embed="rId4" cstate="print"/>
          <a:stretch>
            <a:fillRect/>
          </a:stretch>
        </p:blipFill>
        <p:spPr>
          <a:xfrm>
            <a:off x="2438400" y="914400"/>
            <a:ext cx="4343400" cy="545930"/>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228600"/>
            <a:ext cx="5791200" cy="2616101"/>
          </a:xfrm>
          <a:prstGeom prst="rect">
            <a:avLst/>
          </a:prstGeom>
          <a:noFill/>
        </p:spPr>
        <p:txBody>
          <a:bodyPr wrap="square" rtlCol="0">
            <a:spAutoFit/>
          </a:bodyPr>
          <a:lstStyle/>
          <a:p>
            <a:r>
              <a:rPr lang="en-US" sz="2400" b="1" dirty="0"/>
              <a:t>5</a:t>
            </a:r>
            <a:r>
              <a:rPr lang="en-US" sz="1400" b="1" dirty="0"/>
              <a:t>  PRICING </a:t>
            </a:r>
          </a:p>
          <a:p>
            <a:r>
              <a:rPr lang="en-US" sz="1400" b="1" dirty="0"/>
              <a:t>Price Setting - This menu allows these methods for assigning prices: </a:t>
            </a:r>
          </a:p>
          <a:p>
            <a:r>
              <a:rPr lang="en-US" sz="1400" dirty="0"/>
              <a:t>ITEM — #1 by individual selections </a:t>
            </a:r>
          </a:p>
          <a:p>
            <a:r>
              <a:rPr lang="en-US" sz="1400" dirty="0"/>
              <a:t>ROW— # 2 by shelf or tray </a:t>
            </a:r>
          </a:p>
          <a:p>
            <a:r>
              <a:rPr lang="en-US" sz="1400" dirty="0"/>
              <a:t>ALL ITEMS # 3 — by entire vendor. </a:t>
            </a:r>
          </a:p>
          <a:p>
            <a:r>
              <a:rPr lang="en-US" sz="1400" dirty="0"/>
              <a:t>COUPONS — by Item, Row, or ALL </a:t>
            </a:r>
          </a:p>
          <a:p>
            <a:r>
              <a:rPr lang="en-US" sz="1400" dirty="0"/>
              <a:t>TOKENS — by Item, Row, or ALL </a:t>
            </a:r>
          </a:p>
          <a:p>
            <a:r>
              <a:rPr lang="en-US" sz="1400" dirty="0"/>
              <a:t>COMBO </a:t>
            </a:r>
          </a:p>
          <a:p>
            <a:endParaRPr lang="en-US" sz="1400" dirty="0"/>
          </a:p>
          <a:p>
            <a:r>
              <a:rPr lang="en-US" sz="1400" b="1" dirty="0"/>
              <a:t>The maximum price that can be set is $655.35. </a:t>
            </a:r>
            <a:endParaRPr lang="en-US" sz="1400" dirty="0"/>
          </a:p>
        </p:txBody>
      </p:sp>
      <p:sp>
        <p:nvSpPr>
          <p:cNvPr id="4" name="TextBox 3"/>
          <p:cNvSpPr txBox="1"/>
          <p:nvPr/>
        </p:nvSpPr>
        <p:spPr>
          <a:xfrm>
            <a:off x="457200" y="3276600"/>
            <a:ext cx="6781800" cy="2554545"/>
          </a:xfrm>
          <a:prstGeom prst="rect">
            <a:avLst/>
          </a:prstGeom>
          <a:noFill/>
        </p:spPr>
        <p:txBody>
          <a:bodyPr wrap="square" rtlCol="0">
            <a:spAutoFit/>
          </a:bodyPr>
          <a:lstStyle/>
          <a:p>
            <a:r>
              <a:rPr lang="en-US" b="1" dirty="0"/>
              <a:t>         PRICING BY ITEM 		</a:t>
            </a:r>
          </a:p>
          <a:p>
            <a:r>
              <a:rPr lang="en-US" dirty="0"/>
              <a:t>1. 	Press Service Mode Button - will display Motors ( 43) 	</a:t>
            </a:r>
          </a:p>
          <a:p>
            <a:r>
              <a:rPr lang="en-US" dirty="0"/>
              <a:t>2. 	Press </a:t>
            </a:r>
            <a:r>
              <a:rPr lang="en-US" sz="2400" dirty="0"/>
              <a:t>5</a:t>
            </a:r>
            <a:r>
              <a:rPr lang="en-US" dirty="0"/>
              <a:t> will display Pricing 	</a:t>
            </a:r>
          </a:p>
          <a:p>
            <a:r>
              <a:rPr lang="en-US" dirty="0"/>
              <a:t>3. 	Press  </a:t>
            </a:r>
            <a:r>
              <a:rPr lang="en-US" sz="2800" dirty="0"/>
              <a:t>1 </a:t>
            </a:r>
            <a:r>
              <a:rPr lang="en-US" dirty="0"/>
              <a:t>will display  Item 	</a:t>
            </a:r>
          </a:p>
          <a:p>
            <a:r>
              <a:rPr lang="en-US" dirty="0"/>
              <a:t>4. 	Enter Item and price 	Item 010 $0.50 	</a:t>
            </a:r>
          </a:p>
          <a:p>
            <a:r>
              <a:rPr lang="en-US" dirty="0"/>
              <a:t>5. 	Press # to save. The program will automatically go to the next selection number. 	Item 010 $0.50 	</a:t>
            </a:r>
          </a:p>
          <a:p>
            <a:r>
              <a:rPr lang="en-US" dirty="0"/>
              <a:t>6. 	Press 3 times to exit.  Will go back to	(Sales Mode)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85800"/>
            <a:ext cx="8763000" cy="5386090"/>
          </a:xfrm>
          <a:prstGeom prst="rect">
            <a:avLst/>
          </a:prstGeom>
          <a:noFill/>
        </p:spPr>
        <p:txBody>
          <a:bodyPr wrap="square" rtlCol="0">
            <a:spAutoFit/>
          </a:bodyPr>
          <a:lstStyle/>
          <a:p>
            <a:pPr algn="ctr"/>
            <a:r>
              <a:rPr lang="en-US" sz="2000" b="1" dirty="0"/>
              <a:t>TEMPERATURE SETPOINT</a:t>
            </a:r>
          </a:p>
          <a:p>
            <a:r>
              <a:rPr lang="en-US" sz="1600" dirty="0"/>
              <a:t>We found that for bait vending it’s best to raise the temperature </a:t>
            </a:r>
          </a:p>
          <a:p>
            <a:r>
              <a:rPr lang="en-US" sz="1600" dirty="0"/>
              <a:t>set point up to 45 degrees. </a:t>
            </a:r>
          </a:p>
          <a:p>
            <a:endParaRPr lang="en-US" sz="1600" dirty="0"/>
          </a:p>
          <a:p>
            <a:r>
              <a:rPr lang="en-US" sz="1600" dirty="0"/>
              <a:t>Your Sportsman should be preset for bait at 45F from the factory. If not please follow the instructions below. If wish to change you vendor to a different temp, use the instructions below.</a:t>
            </a:r>
          </a:p>
          <a:p>
            <a:endParaRPr lang="en-US" sz="1600" dirty="0"/>
          </a:p>
          <a:p>
            <a:endParaRPr lang="en-US" sz="1600" dirty="0"/>
          </a:p>
          <a:p>
            <a:endParaRPr lang="en-US" sz="1600" dirty="0"/>
          </a:p>
          <a:p>
            <a:endParaRPr lang="en-US" sz="1600" dirty="0"/>
          </a:p>
          <a:p>
            <a:r>
              <a:rPr lang="en-US" sz="1600" b="1" dirty="0"/>
              <a:t>STEP DISPLAY</a:t>
            </a:r>
          </a:p>
          <a:p>
            <a:r>
              <a:rPr lang="en-US" sz="1600" dirty="0"/>
              <a:t>1. Press Service Mode Button Motors ( 43 )</a:t>
            </a:r>
          </a:p>
          <a:p>
            <a:r>
              <a:rPr lang="en-US" sz="1600" dirty="0"/>
              <a:t>2. Press  3 this will display  “Options”</a:t>
            </a:r>
          </a:p>
          <a:p>
            <a:r>
              <a:rPr lang="en-US" sz="1600" dirty="0"/>
              <a:t>3. Press  8 to view/change machine temperature set point </a:t>
            </a:r>
            <a:r>
              <a:rPr lang="en-US" sz="2000" dirty="0"/>
              <a:t>36</a:t>
            </a:r>
            <a:r>
              <a:rPr lang="en-US" sz="1600" dirty="0"/>
              <a:t>F keep pressing 8 until you reach </a:t>
            </a:r>
            <a:r>
              <a:rPr lang="en-US" sz="2000" dirty="0"/>
              <a:t>45</a:t>
            </a:r>
            <a:r>
              <a:rPr lang="en-US" sz="1600" dirty="0"/>
              <a:t>F </a:t>
            </a:r>
          </a:p>
          <a:p>
            <a:r>
              <a:rPr lang="en-US" sz="1600" dirty="0"/>
              <a:t>4. Press to save set point 36F</a:t>
            </a:r>
          </a:p>
          <a:p>
            <a:r>
              <a:rPr lang="en-US" sz="1600" dirty="0"/>
              <a:t>5. Press 2 times to exit Sales Mode</a:t>
            </a:r>
          </a:p>
          <a:p>
            <a:endParaRPr lang="en-US" sz="1600" dirty="0"/>
          </a:p>
          <a:p>
            <a:r>
              <a:rPr lang="en-US" sz="1600" dirty="0"/>
              <a:t>Keep pressing #8 if you go too high it only goes up, it will go all the way up then it will go to 36F </a:t>
            </a:r>
          </a:p>
          <a:p>
            <a:endParaRPr lang="en-US" sz="1600" dirty="0"/>
          </a:p>
          <a:p>
            <a:pPr algn="ctr"/>
            <a:r>
              <a:rPr lang="en-US" sz="1600" b="1" dirty="0"/>
              <a:t>WHEN CHANGING THE TEMP SET POINT PLEASE MAKE SURE THE HEALTH SAFTY FUNCTION IS TURNED OFF, BOTH UPPER AND LOWER.</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457200"/>
            <a:ext cx="8305800" cy="7201972"/>
          </a:xfrm>
          <a:prstGeom prst="rect">
            <a:avLst/>
          </a:prstGeom>
          <a:noFill/>
        </p:spPr>
        <p:txBody>
          <a:bodyPr wrap="square" rtlCol="0">
            <a:spAutoFit/>
          </a:bodyPr>
          <a:lstStyle/>
          <a:p>
            <a:pPr algn="ctr"/>
            <a:endParaRPr lang="en-US" sz="2800" b="1" dirty="0"/>
          </a:p>
          <a:p>
            <a:pPr algn="ctr"/>
            <a:r>
              <a:rPr lang="en-US" sz="2800" b="1" dirty="0"/>
              <a:t>TURNING OFF THE HEALTH SAFTY FUNCTION</a:t>
            </a:r>
          </a:p>
          <a:p>
            <a:pPr algn="ctr"/>
            <a:endParaRPr lang="en-US" b="1" dirty="0"/>
          </a:p>
          <a:p>
            <a:pPr algn="ctr"/>
            <a:endParaRPr lang="en-US" sz="2800"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endParaRPr lang="en-US" b="1" dirty="0"/>
          </a:p>
          <a:p>
            <a:pPr algn="ctr"/>
            <a:r>
              <a:rPr lang="en-US" b="1" dirty="0"/>
              <a:t> </a:t>
            </a:r>
            <a:endParaRPr lang="en-US" dirty="0"/>
          </a:p>
        </p:txBody>
      </p:sp>
      <p:sp>
        <p:nvSpPr>
          <p:cNvPr id="3" name="Rectangle 2"/>
          <p:cNvSpPr/>
          <p:nvPr/>
        </p:nvSpPr>
        <p:spPr>
          <a:xfrm>
            <a:off x="152400" y="1295401"/>
            <a:ext cx="8839200" cy="4832092"/>
          </a:xfrm>
          <a:prstGeom prst="rect">
            <a:avLst/>
          </a:prstGeom>
        </p:spPr>
        <p:txBody>
          <a:bodyPr wrap="square">
            <a:spAutoFit/>
          </a:bodyPr>
          <a:lstStyle/>
          <a:p>
            <a:r>
              <a:rPr lang="en-US" sz="2800" dirty="0"/>
              <a:t>To shut off Health Safety (HS)</a:t>
            </a:r>
          </a:p>
          <a:p>
            <a:r>
              <a:rPr lang="en-US" sz="2800" dirty="0"/>
              <a:t>Service Mode Button -  will read motor count, says 43D</a:t>
            </a:r>
          </a:p>
          <a:p>
            <a:r>
              <a:rPr lang="en-US" sz="2800" dirty="0"/>
              <a:t>Press 4</a:t>
            </a:r>
          </a:p>
          <a:p>
            <a:r>
              <a:rPr lang="en-US" sz="2800" dirty="0"/>
              <a:t>Then 9</a:t>
            </a:r>
          </a:p>
          <a:p>
            <a:r>
              <a:rPr lang="en-US" sz="2800" dirty="0"/>
              <a:t>Press 1 -upper zone then 3 twice to turn off all items</a:t>
            </a:r>
          </a:p>
          <a:p>
            <a:r>
              <a:rPr lang="en-US" sz="2800" dirty="0"/>
              <a:t>Press 2 –lower zone then 3 twice to turn off all items</a:t>
            </a:r>
          </a:p>
          <a:p>
            <a:r>
              <a:rPr lang="en-US" sz="2800" dirty="0"/>
              <a:t>Press # to save after each zone </a:t>
            </a:r>
          </a:p>
          <a:p>
            <a:r>
              <a:rPr lang="en-US" sz="2800" dirty="0"/>
              <a:t>Press * to EXIT</a:t>
            </a:r>
          </a:p>
          <a:p>
            <a:endParaRPr lang="en-US" sz="2800" dirty="0"/>
          </a:p>
          <a:p>
            <a:r>
              <a:rPr lang="en-US" sz="2800" dirty="0"/>
              <a:t>Upper zone should be off from the factory. </a:t>
            </a:r>
          </a:p>
          <a:p>
            <a:r>
              <a:rPr lang="en-US" sz="2800" dirty="0"/>
              <a:t> </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04800"/>
            <a:ext cx="8153400" cy="6186309"/>
          </a:xfrm>
          <a:prstGeom prst="rect">
            <a:avLst/>
          </a:prstGeom>
        </p:spPr>
        <p:txBody>
          <a:bodyPr wrap="square">
            <a:spAutoFit/>
          </a:bodyPr>
          <a:lstStyle/>
          <a:p>
            <a:pPr algn="ctr"/>
            <a:r>
              <a:rPr lang="en-US" sz="2800" b="1" dirty="0"/>
              <a:t>Turn off POS message </a:t>
            </a:r>
          </a:p>
          <a:p>
            <a:pPr algn="ctr"/>
            <a:r>
              <a:rPr lang="en-US" sz="2000" b="1" dirty="0"/>
              <a:t>The POS message will read “are you hungry enjoy a snack”, this needs to be shut off when selling fishing bait.</a:t>
            </a:r>
          </a:p>
          <a:p>
            <a:pPr algn="ctr"/>
            <a:endParaRPr lang="en-US" sz="2000" b="1" dirty="0"/>
          </a:p>
          <a:p>
            <a:r>
              <a:rPr lang="en-US" sz="2400" b="1" dirty="0"/>
              <a:t>Turn OFF (or ON) the default scrolling display message.</a:t>
            </a:r>
          </a:p>
          <a:p>
            <a:endParaRPr lang="en-US" sz="1600" dirty="0"/>
          </a:p>
          <a:p>
            <a:r>
              <a:rPr lang="en-US" sz="3200" b="1" dirty="0"/>
              <a:t>STEP DISPLAY</a:t>
            </a:r>
          </a:p>
          <a:p>
            <a:r>
              <a:rPr lang="en-US" sz="2800" dirty="0"/>
              <a:t>1. Press Service Mode Button Motors ( 43 )</a:t>
            </a:r>
          </a:p>
          <a:p>
            <a:r>
              <a:rPr lang="en-US" sz="2800" dirty="0"/>
              <a:t>2. Press </a:t>
            </a:r>
            <a:r>
              <a:rPr lang="en-US" sz="2800" b="1" dirty="0"/>
              <a:t>3</a:t>
            </a:r>
            <a:r>
              <a:rPr lang="en-US" sz="2800" dirty="0"/>
              <a:t> Options</a:t>
            </a:r>
          </a:p>
          <a:p>
            <a:r>
              <a:rPr lang="en-US" sz="2800" dirty="0"/>
              <a:t>3. Press </a:t>
            </a:r>
            <a:r>
              <a:rPr lang="en-US" sz="2800" b="1" dirty="0"/>
              <a:t>7</a:t>
            </a:r>
            <a:r>
              <a:rPr lang="en-US" sz="2800" dirty="0"/>
              <a:t> POS Message ON</a:t>
            </a:r>
          </a:p>
          <a:p>
            <a:r>
              <a:rPr lang="en-US" sz="2800" dirty="0"/>
              <a:t>4. Press  </a:t>
            </a:r>
            <a:r>
              <a:rPr lang="en-US" sz="2800" b="1" dirty="0"/>
              <a:t>7 </a:t>
            </a:r>
            <a:r>
              <a:rPr lang="en-US" sz="2800" dirty="0"/>
              <a:t>to toggle ON or OFF.</a:t>
            </a:r>
          </a:p>
          <a:p>
            <a:r>
              <a:rPr lang="en-US" sz="2800" dirty="0"/>
              <a:t>    POS Message OFF</a:t>
            </a:r>
          </a:p>
          <a:p>
            <a:r>
              <a:rPr lang="en-US" sz="2800" dirty="0"/>
              <a:t>5. Press  </a:t>
            </a:r>
            <a:r>
              <a:rPr lang="en-US" sz="2800" b="1" dirty="0"/>
              <a:t>#</a:t>
            </a:r>
            <a:r>
              <a:rPr lang="en-US" sz="2800" dirty="0"/>
              <a:t> to save setting. POS Message OFF</a:t>
            </a:r>
          </a:p>
          <a:p>
            <a:r>
              <a:rPr lang="en-US" sz="2800" dirty="0"/>
              <a:t>6. Press  </a:t>
            </a:r>
            <a:r>
              <a:rPr lang="en-US" sz="2800" b="1" dirty="0"/>
              <a:t>*</a:t>
            </a:r>
            <a:r>
              <a:rPr lang="en-US" sz="2800" dirty="0"/>
              <a:t>3 times to exit. (Sales Mode)</a:t>
            </a:r>
          </a:p>
          <a:p>
            <a:r>
              <a:rPr lang="en-US" sz="2000" b="1" dirty="0"/>
              <a:t>To enter your own scrolling message go to 7. Advanced Options (Password: 2314) 2. Enter POS Message   </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09800" y="914400"/>
            <a:ext cx="5867400" cy="830997"/>
          </a:xfrm>
          <a:prstGeom prst="rect">
            <a:avLst/>
          </a:prstGeom>
          <a:noFill/>
        </p:spPr>
        <p:txBody>
          <a:bodyPr wrap="square" rtlCol="0">
            <a:spAutoFit/>
          </a:bodyPr>
          <a:lstStyle/>
          <a:p>
            <a:r>
              <a:rPr lang="en-US" sz="4800" dirty="0"/>
              <a:t>      Accounting </a:t>
            </a:r>
          </a:p>
        </p:txBody>
      </p:sp>
      <p:sp>
        <p:nvSpPr>
          <p:cNvPr id="3" name="TextBox 2"/>
          <p:cNvSpPr txBox="1"/>
          <p:nvPr/>
        </p:nvSpPr>
        <p:spPr>
          <a:xfrm>
            <a:off x="609600" y="2362200"/>
            <a:ext cx="8153400" cy="3785652"/>
          </a:xfrm>
          <a:prstGeom prst="rect">
            <a:avLst/>
          </a:prstGeom>
          <a:noFill/>
        </p:spPr>
        <p:txBody>
          <a:bodyPr wrap="square" rtlCol="0">
            <a:spAutoFit/>
          </a:bodyPr>
          <a:lstStyle/>
          <a:p>
            <a:r>
              <a:rPr lang="en-US" dirty="0"/>
              <a:t>This is where you can go to see what your machine is selling. You can check reset cash &amp; vends and historical cash &amp; vends. You can not turn back historical vends. After checking your reset vends make sure you reset back t0 0</a:t>
            </a:r>
          </a:p>
          <a:p>
            <a:endParaRPr lang="en-US" dirty="0"/>
          </a:p>
          <a:p>
            <a:r>
              <a:rPr lang="en-US" sz="2800" dirty="0"/>
              <a:t>Press 6. for Accounting  </a:t>
            </a:r>
          </a:p>
          <a:p>
            <a:r>
              <a:rPr lang="en-US" sz="2800" dirty="0"/>
              <a:t>Press 3 for Accounting All menu </a:t>
            </a:r>
          </a:p>
          <a:p>
            <a:r>
              <a:rPr lang="en-US" sz="2800" dirty="0"/>
              <a:t>press 1. for Historical vends   </a:t>
            </a:r>
          </a:p>
          <a:p>
            <a:r>
              <a:rPr lang="en-US" sz="2800" dirty="0"/>
              <a:t>Press 2.for Historical Cash </a:t>
            </a:r>
          </a:p>
          <a:p>
            <a:r>
              <a:rPr lang="en-US" sz="2800" dirty="0"/>
              <a:t>Press 3. for Resettable Count </a:t>
            </a:r>
          </a:p>
          <a:p>
            <a:r>
              <a:rPr lang="en-US" sz="2800" dirty="0"/>
              <a:t>Press 4.for Resettable Cash</a:t>
            </a:r>
          </a:p>
        </p:txBody>
      </p:sp>
    </p:spTree>
    <p:extLst>
      <p:ext uri="{BB962C8B-B14F-4D97-AF65-F5344CB8AC3E}">
        <p14:creationId xmlns:p14="http://schemas.microsoft.com/office/powerpoint/2010/main" val="4188535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914400"/>
            <a:ext cx="6400800" cy="1323439"/>
          </a:xfrm>
          <a:prstGeom prst="rect">
            <a:avLst/>
          </a:prstGeom>
          <a:noFill/>
        </p:spPr>
        <p:txBody>
          <a:bodyPr wrap="square" rtlCol="0">
            <a:spAutoFit/>
          </a:bodyPr>
          <a:lstStyle/>
          <a:p>
            <a:pPr algn="ctr"/>
            <a:r>
              <a:rPr lang="en-US" sz="4000" dirty="0"/>
              <a:t>Setting your bill validator to accept $10 &amp; $20 dollar bills</a:t>
            </a:r>
            <a:r>
              <a:rPr lang="en-US" sz="2400" dirty="0"/>
              <a:t>. </a:t>
            </a:r>
          </a:p>
        </p:txBody>
      </p:sp>
      <p:sp>
        <p:nvSpPr>
          <p:cNvPr id="3" name="TextBox 2"/>
          <p:cNvSpPr txBox="1"/>
          <p:nvPr/>
        </p:nvSpPr>
        <p:spPr>
          <a:xfrm>
            <a:off x="990600" y="2667000"/>
            <a:ext cx="7848600" cy="646331"/>
          </a:xfrm>
          <a:prstGeom prst="rect">
            <a:avLst/>
          </a:prstGeom>
          <a:noFill/>
        </p:spPr>
        <p:txBody>
          <a:bodyPr wrap="square" rtlCol="0">
            <a:spAutoFit/>
          </a:bodyPr>
          <a:lstStyle/>
          <a:p>
            <a:r>
              <a:rPr lang="en-US" dirty="0"/>
              <a:t>When your Sportsman arrives it is set from the factory to accept only $1’s &amp; $5 dollar bills. The following is the procedure for turning on the $10 and $20’s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1" y="4756187"/>
            <a:ext cx="2057399" cy="1772155"/>
          </a:xfrm>
          <a:prstGeom prst="rect">
            <a:avLst/>
          </a:prstGeom>
        </p:spPr>
      </p:pic>
      <p:sp>
        <p:nvSpPr>
          <p:cNvPr id="6" name="TextBox 5"/>
          <p:cNvSpPr txBox="1"/>
          <p:nvPr/>
        </p:nvSpPr>
        <p:spPr>
          <a:xfrm>
            <a:off x="990600" y="3581400"/>
            <a:ext cx="7467600" cy="1200329"/>
          </a:xfrm>
          <a:prstGeom prst="rect">
            <a:avLst/>
          </a:prstGeom>
          <a:noFill/>
        </p:spPr>
        <p:txBody>
          <a:bodyPr wrap="square" rtlCol="0">
            <a:spAutoFit/>
          </a:bodyPr>
          <a:lstStyle/>
          <a:p>
            <a:r>
              <a:rPr lang="en-US" dirty="0"/>
              <a:t>After you have loaded your change. Make sure you are in the sales mode. Then make sure you have a steady red light on the back of the acceptor. Then lightly press the small blue button next the red light. When that starts flashing rapidly, go to the front of the machine and insert the $10.</a:t>
            </a:r>
          </a:p>
        </p:txBody>
      </p:sp>
      <p:sp>
        <p:nvSpPr>
          <p:cNvPr id="7" name="TextBox 6"/>
          <p:cNvSpPr txBox="1"/>
          <p:nvPr/>
        </p:nvSpPr>
        <p:spPr>
          <a:xfrm>
            <a:off x="2895600" y="4818172"/>
            <a:ext cx="5410200" cy="1477328"/>
          </a:xfrm>
          <a:prstGeom prst="rect">
            <a:avLst/>
          </a:prstGeom>
          <a:noFill/>
        </p:spPr>
        <p:txBody>
          <a:bodyPr wrap="square" rtlCol="0">
            <a:spAutoFit/>
          </a:bodyPr>
          <a:lstStyle/>
          <a:p>
            <a:r>
              <a:rPr lang="en-US" dirty="0"/>
              <a:t>The $10 will go in then come out. Check to make sure the light turns steady red again. We it does the reinsert the $10, it should take it. Follow the same procedure for the $20. Doing it again will turn the bill off.</a:t>
            </a:r>
          </a:p>
        </p:txBody>
      </p:sp>
      <p:cxnSp>
        <p:nvCxnSpPr>
          <p:cNvPr id="9" name="Straight Arrow Connector 8"/>
          <p:cNvCxnSpPr>
            <a:cxnSpLocks/>
          </p:cNvCxnSpPr>
          <p:nvPr/>
        </p:nvCxnSpPr>
        <p:spPr>
          <a:xfrm flipH="1">
            <a:off x="2076452" y="4039784"/>
            <a:ext cx="2571748" cy="166211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1" name="Straight Arrow Connector 10"/>
          <p:cNvCxnSpPr>
            <a:cxnSpLocks/>
          </p:cNvCxnSpPr>
          <p:nvPr/>
        </p:nvCxnSpPr>
        <p:spPr>
          <a:xfrm flipH="1">
            <a:off x="2190751" y="4405005"/>
            <a:ext cx="1943100" cy="1373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8228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914400"/>
            <a:ext cx="5486400" cy="954107"/>
          </a:xfrm>
          <a:prstGeom prst="rect">
            <a:avLst/>
          </a:prstGeom>
          <a:noFill/>
        </p:spPr>
        <p:txBody>
          <a:bodyPr wrap="square" rtlCol="0">
            <a:spAutoFit/>
          </a:bodyPr>
          <a:lstStyle/>
          <a:p>
            <a:pPr algn="ctr"/>
            <a:r>
              <a:rPr lang="en-US" sz="2800" dirty="0"/>
              <a:t>CHECK YOUR FILTER OFTEN! &amp; REPLACE AS NEEDED!</a:t>
            </a:r>
          </a:p>
        </p:txBody>
      </p:sp>
      <p:sp>
        <p:nvSpPr>
          <p:cNvPr id="3" name="TextBox 2"/>
          <p:cNvSpPr txBox="1"/>
          <p:nvPr/>
        </p:nvSpPr>
        <p:spPr>
          <a:xfrm>
            <a:off x="1219200" y="2057400"/>
            <a:ext cx="6324600" cy="2246769"/>
          </a:xfrm>
          <a:prstGeom prst="rect">
            <a:avLst/>
          </a:prstGeom>
          <a:noFill/>
        </p:spPr>
        <p:txBody>
          <a:bodyPr wrap="square" rtlCol="0">
            <a:spAutoFit/>
          </a:bodyPr>
          <a:lstStyle/>
          <a:p>
            <a:r>
              <a:rPr lang="en-US" sz="2800" dirty="0"/>
              <a:t>A dirty filter will hamper the machines ability to cool properly. You are given a spare filter. Replacements can be purchased locally. </a:t>
            </a:r>
            <a:r>
              <a:rPr lang="en-US" sz="2800" b="1" dirty="0">
                <a:solidFill>
                  <a:srgbClr val="FF0000"/>
                </a:solidFill>
              </a:rPr>
              <a:t>It is very important that you keep your filter clean. </a:t>
            </a:r>
            <a:endParaRPr lang="en-US" sz="2800" b="1"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09" y="4616696"/>
            <a:ext cx="2057246" cy="1602938"/>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3200" y="4304169"/>
            <a:ext cx="2895600" cy="2171700"/>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3290" y="4483902"/>
            <a:ext cx="2609850" cy="1752600"/>
          </a:xfrm>
          <a:prstGeom prst="rect">
            <a:avLst/>
          </a:prstGeom>
        </p:spPr>
      </p:pic>
    </p:spTree>
    <p:extLst>
      <p:ext uri="{BB962C8B-B14F-4D97-AF65-F5344CB8AC3E}">
        <p14:creationId xmlns:p14="http://schemas.microsoft.com/office/powerpoint/2010/main" val="4220404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04800"/>
            <a:ext cx="8077200" cy="6137910"/>
          </a:xfrm>
          <a:prstGeom prst="rect">
            <a:avLst/>
          </a:prstGeom>
          <a:noFill/>
        </p:spPr>
        <p:txBody>
          <a:bodyPr wrap="square" rtlCol="0">
            <a:spAutoFit/>
          </a:bodyPr>
          <a:lstStyle/>
          <a:p>
            <a:r>
              <a:rPr lang="en-US" sz="1400" b="1" dirty="0"/>
              <a:t>BEFORE CALLING FOR SERVICE </a:t>
            </a:r>
          </a:p>
          <a:p>
            <a:r>
              <a:rPr lang="en-US" sz="1400" dirty="0"/>
              <a:t>Please check the following: </a:t>
            </a:r>
          </a:p>
          <a:p>
            <a:r>
              <a:rPr lang="en-US" sz="1400" dirty="0"/>
              <a:t>Does your vending vendor have at least 6-inches of clear air space behind it? </a:t>
            </a:r>
          </a:p>
          <a:p>
            <a:r>
              <a:rPr lang="en-US" sz="1400" dirty="0"/>
              <a:t>If the power is turned on at the fuse box, is the vending vendor the only thing that doesn’t work? </a:t>
            </a:r>
          </a:p>
          <a:p>
            <a:r>
              <a:rPr lang="en-US" sz="1400" dirty="0"/>
              <a:t>Is the vending vendor plugged directly into the outlet? </a:t>
            </a:r>
          </a:p>
          <a:p>
            <a:endParaRPr lang="en-US" sz="1400" dirty="0"/>
          </a:p>
          <a:p>
            <a:r>
              <a:rPr lang="en-US" sz="1400" b="1" dirty="0"/>
              <a:t>WARNING: Extension cords can cause problems. </a:t>
            </a:r>
          </a:p>
          <a:p>
            <a:r>
              <a:rPr lang="en-US" sz="1400" b="1" dirty="0"/>
              <a:t>DO NOT USE EXTENSION CORDS. </a:t>
            </a:r>
          </a:p>
          <a:p>
            <a:r>
              <a:rPr lang="en-US" sz="1400" dirty="0"/>
              <a:t>Is the evaporator coil free of dust and dirt? </a:t>
            </a:r>
          </a:p>
          <a:p>
            <a:r>
              <a:rPr lang="en-US" sz="1400" dirty="0"/>
              <a:t>Is the condenser coil free of dust and dirt? </a:t>
            </a:r>
          </a:p>
          <a:p>
            <a:r>
              <a:rPr lang="en-US" sz="1400" dirty="0"/>
              <a:t>Is the compressor free of dust? A blanket of dust can prevent the compressor from cooling in between workout cycles. </a:t>
            </a:r>
          </a:p>
          <a:p>
            <a:r>
              <a:rPr lang="en-US" sz="1400" dirty="0"/>
              <a:t>Is the circuit breaker at the fuse box reset? </a:t>
            </a:r>
          </a:p>
          <a:p>
            <a:r>
              <a:rPr lang="en-US" sz="1400" dirty="0"/>
              <a:t>Is the evaporator fan working? To check if the fan is running take a small piece of paper in front of the evaporator coil and see if the evaporator fan will draw the paper.. </a:t>
            </a:r>
          </a:p>
          <a:p>
            <a:r>
              <a:rPr lang="en-US" sz="1400" dirty="0"/>
              <a:t>Is the condenser fan running? Fold a sheet of 8 1/2” x 11” paper in half. Place the paper in front of the condenser coil inlet screen located on the bottom right side underneath the cabinet and see if it draws the paper to it.. </a:t>
            </a:r>
          </a:p>
          <a:p>
            <a:r>
              <a:rPr lang="en-US" sz="1400" dirty="0"/>
              <a:t>Is the shelf in front of the evaporator coil clear? (No tools, product, or other air-restricting items). </a:t>
            </a:r>
          </a:p>
          <a:p>
            <a:r>
              <a:rPr lang="en-US" sz="1400" dirty="0"/>
              <a:t>Is the temperature setting set as specified? See </a:t>
            </a:r>
            <a:r>
              <a:rPr lang="en-US" sz="1400" b="1" dirty="0"/>
              <a:t>CONTROL SYSTEM Programming Manual . </a:t>
            </a:r>
          </a:p>
          <a:p>
            <a:endParaRPr lang="en-US" sz="1400" dirty="0"/>
          </a:p>
          <a:p>
            <a:r>
              <a:rPr lang="en-US" sz="1400" b="1" dirty="0"/>
              <a:t>NOTE: Setting the temperature colder does not accelerate cooling of product but may cause the product to freeze.</a:t>
            </a:r>
          </a:p>
          <a:p>
            <a:endParaRPr lang="en-US" sz="1400" b="1" dirty="0"/>
          </a:p>
          <a:p>
            <a:r>
              <a:rPr lang="en-US" sz="1400" b="1" dirty="0"/>
              <a:t>You can reach Gary Harsel of Live Bait Vending.com at any time if you have a problem with your Sportsman he can be reached at 610-942-2185 evenings &amp; weekends call his cell at 484-885-4602</a:t>
            </a:r>
          </a:p>
          <a:p>
            <a:r>
              <a:rPr lang="en-US" sz="1400" b="1" dirty="0"/>
              <a:t>Call Gary first, there’s a good chance he can solve your problem.  If he can’t the tech support team at Wittern is available on weekdays.</a:t>
            </a:r>
            <a:endParaRPr lang="en-US" sz="1400"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533400"/>
            <a:ext cx="7543800" cy="5970865"/>
          </a:xfrm>
          <a:prstGeom prst="rect">
            <a:avLst/>
          </a:prstGeom>
          <a:noFill/>
        </p:spPr>
        <p:txBody>
          <a:bodyPr wrap="square" rtlCol="0">
            <a:spAutoFit/>
          </a:bodyPr>
          <a:lstStyle/>
          <a:p>
            <a:pPr algn="ctr"/>
            <a:r>
              <a:rPr lang="en-US" b="1" dirty="0"/>
              <a:t>PARTS ORDERING PROCEDURE </a:t>
            </a:r>
          </a:p>
          <a:p>
            <a:r>
              <a:rPr lang="en-US" sz="1400" dirty="0"/>
              <a:t>When ordering parts, include the following: </a:t>
            </a:r>
          </a:p>
          <a:p>
            <a:r>
              <a:rPr lang="en-US" sz="1400" dirty="0"/>
              <a:t>1. The model and serial numbers of the vending vendor for which the parts are needed. </a:t>
            </a:r>
          </a:p>
          <a:p>
            <a:r>
              <a:rPr lang="en-US" sz="1400" dirty="0"/>
              <a:t>2. Shipping address. </a:t>
            </a:r>
          </a:p>
          <a:p>
            <a:r>
              <a:rPr lang="en-US" sz="1400" dirty="0"/>
              <a:t>3. Address where the invoice should be sent. </a:t>
            </a:r>
          </a:p>
          <a:p>
            <a:r>
              <a:rPr lang="en-US" sz="1400" dirty="0"/>
              <a:t>4. The number of parts required. </a:t>
            </a:r>
          </a:p>
          <a:p>
            <a:r>
              <a:rPr lang="en-US" sz="1400" dirty="0"/>
              <a:t>5. Always refer to the pertinent parts and/or part manual for the correct part number and description of a specific part. </a:t>
            </a:r>
          </a:p>
          <a:p>
            <a:endParaRPr lang="en-US" sz="1400" dirty="0"/>
          </a:p>
          <a:p>
            <a:r>
              <a:rPr lang="en-US" sz="1400" dirty="0"/>
              <a:t>NOTE: When RIGHT or LEFT is used with the name of a part, it means the person is facing the vending vendor with the door closed. </a:t>
            </a:r>
          </a:p>
          <a:p>
            <a:r>
              <a:rPr lang="en-US" sz="1400" dirty="0"/>
              <a:t>6. Any special shipping instructions. </a:t>
            </a:r>
          </a:p>
          <a:p>
            <a:r>
              <a:rPr lang="en-US" sz="1400" dirty="0"/>
              <a:t>7. Carrier desired: air or air special, truck, parcel post or rail. </a:t>
            </a:r>
          </a:p>
          <a:p>
            <a:r>
              <a:rPr lang="en-US" sz="1400" dirty="0"/>
              <a:t>8. Signature and date. </a:t>
            </a:r>
          </a:p>
          <a:p>
            <a:r>
              <a:rPr lang="en-US" sz="1400" dirty="0"/>
              <a:t>9. Purchase order number, if used. </a:t>
            </a:r>
          </a:p>
          <a:p>
            <a:endParaRPr lang="en-US" sz="1400" dirty="0"/>
          </a:p>
          <a:p>
            <a:r>
              <a:rPr lang="en-US" sz="1600" b="1" dirty="0"/>
              <a:t>Phone # is: 888-836-3638</a:t>
            </a:r>
          </a:p>
          <a:p>
            <a:endParaRPr lang="en-US" sz="1400" dirty="0"/>
          </a:p>
          <a:p>
            <a:r>
              <a:rPr lang="en-US" sz="1400" dirty="0"/>
              <a:t>Mail your order to: </a:t>
            </a:r>
          </a:p>
          <a:p>
            <a:r>
              <a:rPr lang="en-US" sz="1400" dirty="0" err="1"/>
              <a:t>VendNet</a:t>
            </a:r>
            <a:r>
              <a:rPr lang="en-US" sz="1400" dirty="0"/>
              <a:t>™ </a:t>
            </a:r>
          </a:p>
          <a:p>
            <a:r>
              <a:rPr lang="en-US" sz="1400" dirty="0"/>
              <a:t>165 North 10th Street </a:t>
            </a:r>
          </a:p>
          <a:p>
            <a:r>
              <a:rPr lang="en-US" sz="1400" dirty="0"/>
              <a:t>Waukee, IA 50263 USA </a:t>
            </a:r>
          </a:p>
          <a:p>
            <a:r>
              <a:rPr lang="en-US" sz="1400" dirty="0"/>
              <a:t>All orders are carefully packed and inspected prior to shipment. Damage incurred during shipment should be reported at once and a claim filed with the terminating carrier. </a:t>
            </a:r>
          </a:p>
          <a:p>
            <a:r>
              <a:rPr lang="en-US" sz="1400" dirty="0"/>
              <a:t>If you do not have the right parts manual: contact </a:t>
            </a:r>
            <a:r>
              <a:rPr lang="en-US" sz="1400" dirty="0" err="1"/>
              <a:t>VendNet</a:t>
            </a:r>
            <a:r>
              <a:rPr lang="en-US" sz="1400" dirty="0"/>
              <a:t>™. </a:t>
            </a:r>
          </a:p>
          <a:p>
            <a:r>
              <a:rPr lang="en-US" sz="1400" dirty="0"/>
              <a:t>If you have any questions, check out our Website www.vendnetusa.com or call </a:t>
            </a:r>
            <a:r>
              <a:rPr lang="en-US" sz="1400" dirty="0" err="1"/>
              <a:t>VendNet</a:t>
            </a:r>
            <a:r>
              <a:rPr lang="en-US" sz="1400" dirty="0"/>
              <a:t>. Ask for the Parts Department. We will be happy to assist you. Email: vendnet@vendnetusa.com </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2057400"/>
            <a:ext cx="7162800" cy="2308324"/>
          </a:xfrm>
          <a:prstGeom prst="rect">
            <a:avLst/>
          </a:prstGeom>
          <a:noFill/>
        </p:spPr>
        <p:txBody>
          <a:bodyPr wrap="square" rtlCol="0">
            <a:spAutoFit/>
          </a:bodyPr>
          <a:lstStyle/>
          <a:p>
            <a:r>
              <a:rPr lang="en-US" sz="2400" dirty="0"/>
              <a:t>We hope you found this program helpful. On behalf of Live Bait Vending.com and Vending.com we thank you for purchasing your Sportsman 24 Hour Bait Shop. The Sportsman is designed to give you years of reliable service.  We will do our very best to help your business be a success. </a:t>
            </a:r>
          </a:p>
        </p:txBody>
      </p:sp>
      <p:pic>
        <p:nvPicPr>
          <p:cNvPr id="8" name="Picture 7" descr="Picture11.png"/>
          <p:cNvPicPr>
            <a:picLocks noChangeAspect="1"/>
          </p:cNvPicPr>
          <p:nvPr/>
        </p:nvPicPr>
        <p:blipFill>
          <a:blip r:embed="rId2" cstate="print"/>
          <a:stretch>
            <a:fillRect/>
          </a:stretch>
        </p:blipFill>
        <p:spPr>
          <a:xfrm>
            <a:off x="6934200" y="5638800"/>
            <a:ext cx="1632971" cy="466563"/>
          </a:xfrm>
          <a:prstGeom prst="rect">
            <a:avLst/>
          </a:prstGeom>
        </p:spPr>
      </p:pic>
      <p:pic>
        <p:nvPicPr>
          <p:cNvPr id="11" name="Picture 10" descr="clear SportsmanFront.png"/>
          <p:cNvPicPr>
            <a:picLocks noChangeAspect="1"/>
          </p:cNvPicPr>
          <p:nvPr/>
        </p:nvPicPr>
        <p:blipFill>
          <a:blip r:embed="rId3" cstate="print"/>
          <a:stretch>
            <a:fillRect/>
          </a:stretch>
        </p:blipFill>
        <p:spPr>
          <a:xfrm>
            <a:off x="4038600" y="3886200"/>
            <a:ext cx="1905000" cy="2860361"/>
          </a:xfrm>
          <a:prstGeom prst="rect">
            <a:avLst/>
          </a:prstGeom>
        </p:spPr>
      </p:pic>
      <p:pic>
        <p:nvPicPr>
          <p:cNvPr id="12" name="Picture 11" descr="ZZZZZZZZZZZZ.jpg"/>
          <p:cNvPicPr>
            <a:picLocks noChangeAspect="1"/>
          </p:cNvPicPr>
          <p:nvPr/>
        </p:nvPicPr>
        <p:blipFill>
          <a:blip r:embed="rId4" cstate="print"/>
          <a:stretch>
            <a:fillRect/>
          </a:stretch>
        </p:blipFill>
        <p:spPr>
          <a:xfrm>
            <a:off x="1219200" y="5257800"/>
            <a:ext cx="1524000" cy="939800"/>
          </a:xfrm>
          <a:prstGeom prst="rect">
            <a:avLst/>
          </a:prstGeom>
        </p:spPr>
      </p:pic>
      <p:pic>
        <p:nvPicPr>
          <p:cNvPr id="9" name="Picture 8" descr="image313.jpg"/>
          <p:cNvPicPr>
            <a:picLocks noChangeAspect="1"/>
          </p:cNvPicPr>
          <p:nvPr/>
        </p:nvPicPr>
        <p:blipFill>
          <a:blip r:embed="rId5" cstate="print"/>
          <a:stretch>
            <a:fillRect/>
          </a:stretch>
        </p:blipFill>
        <p:spPr>
          <a:xfrm>
            <a:off x="1295400" y="838200"/>
            <a:ext cx="6858000" cy="819150"/>
          </a:xfrm>
          <a:prstGeom prst="rect">
            <a:avLst/>
          </a:prstGeom>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609600"/>
            <a:ext cx="7620000" cy="3170099"/>
          </a:xfrm>
          <a:prstGeom prst="rect">
            <a:avLst/>
          </a:prstGeom>
          <a:noFill/>
        </p:spPr>
        <p:txBody>
          <a:bodyPr wrap="square" rtlCol="0">
            <a:spAutoFit/>
          </a:bodyPr>
          <a:lstStyle/>
          <a:p>
            <a:pPr algn="ctr"/>
            <a:r>
              <a:rPr lang="en-US" sz="3200" dirty="0"/>
              <a:t>WELCOME</a:t>
            </a:r>
          </a:p>
          <a:p>
            <a:pPr algn="ctr"/>
            <a:r>
              <a:rPr lang="en-US" sz="2000" b="1" dirty="0"/>
              <a:t>We thank you very much for purchasing your Sportsman 24 Hour Bait Shop </a:t>
            </a:r>
          </a:p>
          <a:p>
            <a:endParaRPr lang="en-US" sz="2000" dirty="0"/>
          </a:p>
          <a:p>
            <a:r>
              <a:rPr lang="en-US" dirty="0"/>
              <a:t>This quick start guide is a program that was put together to help you set up and get familiar with your new Sportsman 24 Hour Bait Shop. It in no way is this program to take the place of your service manual or the programming guide. Please take the time and read both the service manual and programming guide. Doing so will help you get the most from your new investment. </a:t>
            </a:r>
          </a:p>
        </p:txBody>
      </p:sp>
      <p:pic>
        <p:nvPicPr>
          <p:cNvPr id="5" name="Picture 4" descr="clear SportsmanFront.png"/>
          <p:cNvPicPr>
            <a:picLocks noChangeAspect="1"/>
          </p:cNvPicPr>
          <p:nvPr/>
        </p:nvPicPr>
        <p:blipFill>
          <a:blip r:embed="rId2" cstate="print"/>
          <a:stretch>
            <a:fillRect/>
          </a:stretch>
        </p:blipFill>
        <p:spPr>
          <a:xfrm>
            <a:off x="3352800" y="3352800"/>
            <a:ext cx="2438400" cy="3661262"/>
          </a:xfrm>
          <a:prstGeom prst="rect">
            <a:avLst/>
          </a:prstGeom>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your vendor arrives</a:t>
            </a:r>
          </a:p>
        </p:txBody>
      </p:sp>
      <p:sp>
        <p:nvSpPr>
          <p:cNvPr id="3" name="TextBox 2"/>
          <p:cNvSpPr txBox="1"/>
          <p:nvPr/>
        </p:nvSpPr>
        <p:spPr>
          <a:xfrm>
            <a:off x="990600" y="1752600"/>
            <a:ext cx="7696200" cy="2031325"/>
          </a:xfrm>
          <a:prstGeom prst="rect">
            <a:avLst/>
          </a:prstGeom>
          <a:noFill/>
        </p:spPr>
        <p:txBody>
          <a:bodyPr wrap="square" rtlCol="0">
            <a:spAutoFit/>
          </a:bodyPr>
          <a:lstStyle/>
          <a:p>
            <a:r>
              <a:rPr lang="en-US" dirty="0"/>
              <a:t>Your new Sportsman was carefully crated at the factory to ensure that no damage occurs during transport. That being said, damage can still take place during transport. It is very important to carefully inspect the vendor before signing the shipping documents. If there is any damage make sure that the damage is noted on all copies of the shipping papers. Make sure the driver initials the papers as well. If there is serious damage do not sign the bills and call us right away, we may have you refuse the shipment.</a:t>
            </a:r>
          </a:p>
        </p:txBody>
      </p:sp>
      <p:sp>
        <p:nvSpPr>
          <p:cNvPr id="4" name="TextBox 3"/>
          <p:cNvSpPr txBox="1"/>
          <p:nvPr/>
        </p:nvSpPr>
        <p:spPr>
          <a:xfrm>
            <a:off x="990600" y="4495800"/>
            <a:ext cx="7772400" cy="923330"/>
          </a:xfrm>
          <a:prstGeom prst="rect">
            <a:avLst/>
          </a:prstGeom>
          <a:noFill/>
        </p:spPr>
        <p:txBody>
          <a:bodyPr wrap="square" rtlCol="0">
            <a:spAutoFit/>
          </a:bodyPr>
          <a:lstStyle/>
          <a:p>
            <a:r>
              <a:rPr lang="en-US" dirty="0"/>
              <a:t>Next you will need to remove the shipping boards from the bottom of the machine. You will see splits in the front and back of these boards. Take a crow bar and place the end of crow bar in the splits and the boards will split apart.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a:bodyPr>
          <a:lstStyle/>
          <a:p>
            <a:r>
              <a:rPr lang="en-US" sz="2800" dirty="0"/>
              <a:t>Your Sportsman is now ADA Compliant</a:t>
            </a:r>
            <a:br>
              <a:rPr lang="en-US" sz="2800" dirty="0"/>
            </a:br>
            <a:r>
              <a:rPr lang="en-US" sz="2800" dirty="0"/>
              <a:t>While making these changes we decided to add some nice new features, these are listed below</a:t>
            </a:r>
          </a:p>
        </p:txBody>
      </p:sp>
      <p:graphicFrame>
        <p:nvGraphicFramePr>
          <p:cNvPr id="4" name="Object 3"/>
          <p:cNvGraphicFramePr>
            <a:graphicFrameLocks noChangeAspect="1"/>
          </p:cNvGraphicFramePr>
          <p:nvPr/>
        </p:nvGraphicFramePr>
        <p:xfrm>
          <a:off x="2590800" y="2209800"/>
          <a:ext cx="3276600" cy="4244988"/>
        </p:xfrm>
        <a:graphic>
          <a:graphicData uri="http://schemas.openxmlformats.org/presentationml/2006/ole">
            <mc:AlternateContent xmlns:mc="http://schemas.openxmlformats.org/markup-compatibility/2006">
              <mc:Choice xmlns:v="urn:schemas-microsoft-com:vml" Requires="v">
                <p:oleObj spid="_x0000_s1045" name="Acrobat Document" r:id="rId3" imgW="5829074" imgH="7543800" progId="AcroExch.Document.7">
                  <p:embed/>
                </p:oleObj>
              </mc:Choice>
              <mc:Fallback>
                <p:oleObj name="Acrobat Document" r:id="rId3" imgW="5829074" imgH="7543800" progId="AcroExch.Document.7">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2209800"/>
                        <a:ext cx="3276600" cy="4244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565150"/>
          </a:xfrm>
        </p:spPr>
        <p:txBody>
          <a:bodyPr>
            <a:normAutofit fontScale="90000"/>
          </a:bodyPr>
          <a:lstStyle/>
          <a:p>
            <a:r>
              <a:rPr lang="en-US" dirty="0"/>
              <a:t>Opening your Sportsman </a:t>
            </a:r>
          </a:p>
        </p:txBody>
      </p:sp>
      <p:sp>
        <p:nvSpPr>
          <p:cNvPr id="4" name="Text Placeholder 3"/>
          <p:cNvSpPr>
            <a:spLocks noGrp="1"/>
          </p:cNvSpPr>
          <p:nvPr>
            <p:ph type="body" idx="2"/>
          </p:nvPr>
        </p:nvSpPr>
        <p:spPr>
          <a:xfrm>
            <a:off x="457201" y="838201"/>
            <a:ext cx="3008313" cy="5257799"/>
          </a:xfrm>
        </p:spPr>
        <p:txBody>
          <a:bodyPr>
            <a:normAutofit/>
          </a:bodyPr>
          <a:lstStyle/>
          <a:p>
            <a:r>
              <a:rPr lang="en-US" dirty="0"/>
              <a:t>Your key will be taped in the coin return tray.  Open door  by turning key in lock and lifting lever after you turned the key. Please note: The lock provided with the machine is a shipping lock. This lock should be replaced with your own lock before putting on location and operating. </a:t>
            </a:r>
          </a:p>
          <a:p>
            <a:endParaRPr lang="en-US" dirty="0"/>
          </a:p>
          <a:p>
            <a:r>
              <a:rPr lang="en-US" dirty="0"/>
              <a:t>After opening the unit look inside the delivery bin remove all internal packing material and remove the power cord.  Now go to the rear of the machine  and remove the metal plate located at the lower left side  of machine, plug the cord into the vendor and fasten plate back on the machine. Now plug the  vendor in a standard 110 outlet.  Make sure  that  is no other  vending machine  or ice machine on the circuit.</a:t>
            </a:r>
          </a:p>
        </p:txBody>
      </p:sp>
      <p:pic>
        <p:nvPicPr>
          <p:cNvPr id="1026" name="Picture 2"/>
          <p:cNvPicPr>
            <a:picLocks noGrp="1" noChangeAspect="1" noChangeArrowheads="1"/>
          </p:cNvPicPr>
          <p:nvPr>
            <p:ph sz="half" idx="1"/>
          </p:nvPr>
        </p:nvPicPr>
        <p:blipFill>
          <a:blip r:embed="rId2" cstate="print"/>
          <a:srcRect/>
          <a:stretch>
            <a:fillRect/>
          </a:stretch>
        </p:blipFill>
        <p:spPr bwMode="auto">
          <a:xfrm>
            <a:off x="3505200" y="228600"/>
            <a:ext cx="2181225" cy="3190875"/>
          </a:xfrm>
          <a:prstGeom prst="rect">
            <a:avLst/>
          </a:prstGeom>
          <a:noFill/>
          <a:ln w="9525">
            <a:noFill/>
            <a:miter lim="800000"/>
            <a:headEnd/>
            <a:tailEnd/>
          </a:ln>
        </p:spPr>
      </p:pic>
      <p:sp>
        <p:nvSpPr>
          <p:cNvPr id="7" name="Rectangle 6"/>
          <p:cNvSpPr/>
          <p:nvPr/>
        </p:nvSpPr>
        <p:spPr>
          <a:xfrm>
            <a:off x="5715000" y="1447800"/>
            <a:ext cx="3276600" cy="646331"/>
          </a:xfrm>
          <a:prstGeom prst="rect">
            <a:avLst/>
          </a:prstGeom>
        </p:spPr>
        <p:txBody>
          <a:bodyPr wrap="square">
            <a:spAutoFit/>
          </a:bodyPr>
          <a:lstStyle/>
          <a:p>
            <a:r>
              <a:rPr lang="en-US" dirty="0"/>
              <a:t>Main Power Switch </a:t>
            </a:r>
          </a:p>
          <a:p>
            <a:r>
              <a:rPr lang="en-US" dirty="0"/>
              <a:t>Door Glass Heater Connection </a:t>
            </a:r>
          </a:p>
        </p:txBody>
      </p:sp>
      <p:sp>
        <p:nvSpPr>
          <p:cNvPr id="9" name="TextBox 8"/>
          <p:cNvSpPr txBox="1"/>
          <p:nvPr/>
        </p:nvSpPr>
        <p:spPr>
          <a:xfrm>
            <a:off x="3733800" y="3505200"/>
            <a:ext cx="5105400" cy="2462213"/>
          </a:xfrm>
          <a:prstGeom prst="rect">
            <a:avLst/>
          </a:prstGeom>
          <a:noFill/>
        </p:spPr>
        <p:txBody>
          <a:bodyPr wrap="square" rtlCol="0">
            <a:spAutoFit/>
          </a:bodyPr>
          <a:lstStyle/>
          <a:p>
            <a:r>
              <a:rPr lang="en-US" sz="1400" b="1" dirty="0"/>
              <a:t>MAIN POWER SWITCH </a:t>
            </a:r>
          </a:p>
          <a:p>
            <a:r>
              <a:rPr lang="en-US" sz="1400" dirty="0"/>
              <a:t>Plug the power cord into a dedicated power outlet. Open the vendor door. Turn on the main power switch located on the Power Panel within the cabinet. </a:t>
            </a:r>
          </a:p>
          <a:p>
            <a:r>
              <a:rPr lang="en-US" sz="1400" b="1" dirty="0"/>
              <a:t>DOOR GLASS HEATER HARNESS CONNECTION </a:t>
            </a:r>
          </a:p>
          <a:p>
            <a:r>
              <a:rPr lang="en-US" sz="1400" dirty="0"/>
              <a:t>The Door Glass Heater Harness Connection is normally disconnected to conserve energy. In environments where the humidity is above 70% the Glass Heater Harness should be connected to prevent water condensation from forming on the glass surface. When the ambient conditions are below 70% humidity the glass should be disconnected. See above picture</a:t>
            </a:r>
          </a:p>
        </p:txBody>
      </p:sp>
      <p:cxnSp>
        <p:nvCxnSpPr>
          <p:cNvPr id="11" name="Straight Arrow Connector 10"/>
          <p:cNvCxnSpPr/>
          <p:nvPr/>
        </p:nvCxnSpPr>
        <p:spPr>
          <a:xfrm flipH="1">
            <a:off x="4724400" y="1600200"/>
            <a:ext cx="10668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181600" y="1905000"/>
            <a:ext cx="6858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81000"/>
            <a:ext cx="5791200" cy="6340197"/>
          </a:xfrm>
          <a:prstGeom prst="rect">
            <a:avLst/>
          </a:prstGeom>
          <a:noFill/>
        </p:spPr>
        <p:txBody>
          <a:bodyPr wrap="square" rtlCol="0">
            <a:spAutoFit/>
          </a:bodyPr>
          <a:lstStyle/>
          <a:p>
            <a:r>
              <a:rPr lang="en-US" sz="1400" b="1" dirty="0"/>
              <a:t>SPIRAL ADJUSTEMENT </a:t>
            </a:r>
          </a:p>
          <a:p>
            <a:r>
              <a:rPr lang="en-US" sz="1400" dirty="0"/>
              <a:t>The shape, size and thickness of a product affect how well it falls off the tray. Most products can be vended successfully when the spiral end is positioned at 6 o’clock. If vending problems occur with spiral ends at the standard 6 o’clock position, adjust the drop-off either by retiming the spiral or installing a Product Pusher. </a:t>
            </a:r>
          </a:p>
          <a:p>
            <a:r>
              <a:rPr lang="en-US" sz="1400" b="1" dirty="0"/>
              <a:t>SPIRAL TIMING </a:t>
            </a:r>
          </a:p>
          <a:p>
            <a:r>
              <a:rPr lang="en-US" sz="1400" dirty="0"/>
              <a:t>SNACK/CANDY/FOOD TRAY </a:t>
            </a:r>
          </a:p>
          <a:p>
            <a:r>
              <a:rPr lang="en-US" sz="1400" dirty="0"/>
              <a:t>Each spiral can be rotated in 20º (degree) increments for a different drop-off point. Most products can be vended successfully when the spiral end is positioned at </a:t>
            </a:r>
          </a:p>
          <a:p>
            <a:r>
              <a:rPr lang="en-US" sz="1400" dirty="0"/>
              <a:t>the position of 6 o’clock. </a:t>
            </a:r>
          </a:p>
          <a:p>
            <a:r>
              <a:rPr lang="en-US" sz="1400" dirty="0"/>
              <a:t>The general rule is: </a:t>
            </a:r>
          </a:p>
          <a:p>
            <a:r>
              <a:rPr lang="en-US" sz="1400" b="1" dirty="0"/>
              <a:t>The narrower the product, the higher the timing. </a:t>
            </a:r>
          </a:p>
          <a:p>
            <a:r>
              <a:rPr lang="en-US" sz="1400" dirty="0"/>
              <a:t>Thick Products - 4-6 o’clock </a:t>
            </a:r>
          </a:p>
          <a:p>
            <a:r>
              <a:rPr lang="en-US" sz="1400" dirty="0"/>
              <a:t>Most products – 6 o’clock </a:t>
            </a:r>
          </a:p>
          <a:p>
            <a:r>
              <a:rPr lang="en-US" sz="1400" dirty="0"/>
              <a:t>Thin Products - 6-8 o’clock </a:t>
            </a:r>
          </a:p>
          <a:p>
            <a:endParaRPr lang="en-US" sz="1400" dirty="0"/>
          </a:p>
          <a:p>
            <a:r>
              <a:rPr lang="en-US" sz="1400" dirty="0"/>
              <a:t>TO CHANGE SNACK/CANDY/FOOD SPIRAL TIMING: </a:t>
            </a:r>
          </a:p>
          <a:p>
            <a:r>
              <a:rPr lang="en-US" sz="1400" dirty="0"/>
              <a:t>1. Remove the motor cover. </a:t>
            </a:r>
          </a:p>
          <a:p>
            <a:r>
              <a:rPr lang="en-US" sz="1400" dirty="0"/>
              <a:t>2. Raise the motor slightly and pull forward on the spiral until it separates from the motor. </a:t>
            </a:r>
          </a:p>
          <a:p>
            <a:r>
              <a:rPr lang="en-US" sz="1400" dirty="0"/>
              <a:t>3. Rotate the spiral to the desired position and re-insert the hub (spiral coupling) into the </a:t>
            </a:r>
          </a:p>
          <a:p>
            <a:r>
              <a:rPr lang="en-US" sz="1400" dirty="0"/>
              <a:t>motor. The hub must be seated over the vertical rail or retaining rib on the tray</a:t>
            </a:r>
          </a:p>
          <a:p>
            <a:r>
              <a:rPr lang="en-US" sz="1400" dirty="0"/>
              <a:t>4. Replace the motor cover, making sure it is securely tightened. </a:t>
            </a:r>
          </a:p>
          <a:p>
            <a:r>
              <a:rPr lang="en-US" sz="1400" dirty="0"/>
              <a:t>5. Test-vend to make sure product vends properly. </a:t>
            </a:r>
          </a:p>
        </p:txBody>
      </p:sp>
      <p:pic>
        <p:nvPicPr>
          <p:cNvPr id="2050" name="Picture 2"/>
          <p:cNvPicPr>
            <a:picLocks noChangeAspect="1" noChangeArrowheads="1"/>
          </p:cNvPicPr>
          <p:nvPr/>
        </p:nvPicPr>
        <p:blipFill>
          <a:blip r:embed="rId2" cstate="print"/>
          <a:srcRect/>
          <a:stretch>
            <a:fillRect/>
          </a:stretch>
        </p:blipFill>
        <p:spPr bwMode="auto">
          <a:xfrm>
            <a:off x="6781800" y="228600"/>
            <a:ext cx="1851025" cy="2811463"/>
          </a:xfrm>
          <a:prstGeom prst="rect">
            <a:avLst/>
          </a:prstGeom>
          <a:noFill/>
          <a:ln w="9525">
            <a:noFill/>
            <a:miter lim="800000"/>
            <a:headEnd/>
            <a:tailEnd/>
          </a:ln>
        </p:spPr>
      </p:pic>
      <p:sp>
        <p:nvSpPr>
          <p:cNvPr id="4" name="Rectangle 3"/>
          <p:cNvSpPr/>
          <p:nvPr/>
        </p:nvSpPr>
        <p:spPr>
          <a:xfrm>
            <a:off x="4572000" y="3276600"/>
            <a:ext cx="4572000" cy="830997"/>
          </a:xfrm>
          <a:prstGeom prst="rect">
            <a:avLst/>
          </a:prstGeom>
        </p:spPr>
        <p:txBody>
          <a:bodyPr>
            <a:spAutoFit/>
          </a:bodyPr>
          <a:lstStyle/>
          <a:p>
            <a:pPr algn="ctr"/>
            <a:r>
              <a:rPr lang="en-US" sz="1200" dirty="0"/>
              <a:t>ADJUST SPIRAL END POSITION FOR SUCCESFUL VEND. </a:t>
            </a:r>
          </a:p>
          <a:p>
            <a:pPr algn="ctr"/>
            <a:r>
              <a:rPr lang="en-US" sz="1200" dirty="0"/>
              <a:t>MOST PRODUCTS VEND PROPERLY AT THE </a:t>
            </a:r>
          </a:p>
          <a:p>
            <a:pPr algn="ctr"/>
            <a:r>
              <a:rPr lang="en-US" sz="1200" dirty="0"/>
              <a:t>6:00 (0'CLOCK) SETTING </a:t>
            </a:r>
          </a:p>
          <a:p>
            <a:pPr algn="ctr"/>
            <a:r>
              <a:rPr lang="en-US" sz="1200" dirty="0"/>
              <a:t>SHOWN ABOVE </a:t>
            </a:r>
          </a:p>
        </p:txBody>
      </p:sp>
      <p:cxnSp>
        <p:nvCxnSpPr>
          <p:cNvPr id="8" name="Straight Arrow Connector 7"/>
          <p:cNvCxnSpPr/>
          <p:nvPr/>
        </p:nvCxnSpPr>
        <p:spPr>
          <a:xfrm flipH="1">
            <a:off x="6248400" y="2667000"/>
            <a:ext cx="14478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533400"/>
            <a:ext cx="4114800" cy="5539978"/>
          </a:xfrm>
          <a:prstGeom prst="rect">
            <a:avLst/>
          </a:prstGeom>
          <a:noFill/>
        </p:spPr>
        <p:txBody>
          <a:bodyPr wrap="square" rtlCol="0">
            <a:spAutoFit/>
          </a:bodyPr>
          <a:lstStyle/>
          <a:p>
            <a:r>
              <a:rPr lang="en-US" sz="1400" dirty="0"/>
              <a:t>KEYPAD </a:t>
            </a:r>
          </a:p>
          <a:p>
            <a:r>
              <a:rPr lang="en-US" sz="1400" dirty="0"/>
              <a:t> </a:t>
            </a:r>
          </a:p>
          <a:p>
            <a:r>
              <a:rPr lang="en-US" sz="1400" dirty="0"/>
              <a:t>Entries from the keypad will be displayed on the front vendor display. </a:t>
            </a:r>
          </a:p>
          <a:p>
            <a:r>
              <a:rPr lang="en-US" sz="1400" dirty="0"/>
              <a:t>Buttons 0-9 are used to move between the various modes, menus and sub-menus; while the button is used to enter a menu, confirm or save a setting. </a:t>
            </a:r>
          </a:p>
          <a:p>
            <a:r>
              <a:rPr lang="en-US" sz="1400" b="1" dirty="0"/>
              <a:t>DISPLAY </a:t>
            </a:r>
          </a:p>
          <a:p>
            <a:r>
              <a:rPr lang="en-US" sz="1400" dirty="0"/>
              <a:t>Check the display after pressing the </a:t>
            </a:r>
            <a:r>
              <a:rPr lang="en-US" sz="1400" b="1" dirty="0"/>
              <a:t>Service Mode Button and/or Keypad Buttons to make sure that the program is responding correctly. </a:t>
            </a:r>
          </a:p>
          <a:p>
            <a:r>
              <a:rPr lang="en-US" sz="1400" b="1" dirty="0"/>
              <a:t>SERVICE MODE </a:t>
            </a:r>
          </a:p>
          <a:p>
            <a:r>
              <a:rPr lang="en-US" sz="1400" dirty="0"/>
              <a:t>Use the </a:t>
            </a:r>
            <a:r>
              <a:rPr lang="en-US" sz="1400" b="1" dirty="0"/>
              <a:t>Service Mode to program and service the vendor. Use the keypad as an input device. Watch the display for information while in Service Mode. </a:t>
            </a:r>
          </a:p>
          <a:p>
            <a:r>
              <a:rPr lang="en-US" sz="1400" dirty="0"/>
              <a:t>SERVICE MODE BUTTON </a:t>
            </a:r>
          </a:p>
          <a:p>
            <a:r>
              <a:rPr lang="en-US" sz="1400" dirty="0"/>
              <a:t>To enter </a:t>
            </a:r>
            <a:r>
              <a:rPr lang="en-US" sz="1400" b="1" dirty="0"/>
              <a:t>Service Mode, press the Service Mode Button located on the top or upper right corner of the controller cover To exit Service Mode, press the Service Mode Button. </a:t>
            </a:r>
          </a:p>
          <a:p>
            <a:r>
              <a:rPr lang="en-US" sz="1400" b="1" dirty="0"/>
              <a:t>NOTE: If no key is pressed for approximately one minute while in Service Mode, the controller will automatically return to Sales Mode.</a:t>
            </a:r>
            <a:r>
              <a:rPr lang="en-US" b="1" dirty="0"/>
              <a:t> </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5943600" y="152400"/>
            <a:ext cx="2438400" cy="3124870"/>
          </a:xfrm>
          <a:prstGeom prst="rect">
            <a:avLst/>
          </a:prstGeom>
          <a:noFill/>
          <a:ln w="9525">
            <a:noFill/>
            <a:miter lim="800000"/>
            <a:headEnd/>
            <a:tailEnd/>
          </a:ln>
        </p:spPr>
      </p:pic>
      <p:cxnSp>
        <p:nvCxnSpPr>
          <p:cNvPr id="5" name="Straight Arrow Connector 4"/>
          <p:cNvCxnSpPr/>
          <p:nvPr/>
        </p:nvCxnSpPr>
        <p:spPr>
          <a:xfrm>
            <a:off x="1295400" y="685800"/>
            <a:ext cx="43434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a:blip r:embed="rId3" cstate="print"/>
          <a:srcRect/>
          <a:stretch>
            <a:fillRect/>
          </a:stretch>
        </p:blipFill>
        <p:spPr bwMode="auto">
          <a:xfrm>
            <a:off x="6248400" y="3581400"/>
            <a:ext cx="2076450" cy="2996862"/>
          </a:xfrm>
          <a:prstGeom prst="rect">
            <a:avLst/>
          </a:prstGeom>
          <a:noFill/>
          <a:ln w="9525">
            <a:noFill/>
            <a:miter lim="800000"/>
            <a:headEnd/>
            <a:tailEnd/>
          </a:ln>
        </p:spPr>
      </p:pic>
      <p:cxnSp>
        <p:nvCxnSpPr>
          <p:cNvPr id="8" name="Straight Arrow Connector 7"/>
          <p:cNvCxnSpPr/>
          <p:nvPr/>
        </p:nvCxnSpPr>
        <p:spPr>
          <a:xfrm flipV="1">
            <a:off x="2667000" y="4038600"/>
            <a:ext cx="50292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609600"/>
            <a:ext cx="6248400" cy="5016758"/>
          </a:xfrm>
          <a:prstGeom prst="rect">
            <a:avLst/>
          </a:prstGeom>
          <a:noFill/>
        </p:spPr>
        <p:txBody>
          <a:bodyPr wrap="square" rtlCol="0">
            <a:spAutoFit/>
          </a:bodyPr>
          <a:lstStyle/>
          <a:p>
            <a:r>
              <a:rPr lang="en-US" sz="1600" b="1" dirty="0"/>
              <a:t>Loading Coin Mechanism </a:t>
            </a:r>
          </a:p>
          <a:p>
            <a:r>
              <a:rPr lang="en-US" sz="1600" dirty="0"/>
              <a:t>The Coin Mechanism must be loaded with some level of each coin in order for the vendor to operate properly. The coins need to be loaded into the coin mechanism by insertion into the front coin insert. First enter the SERVICE MODE then TUBE FILL MODE </a:t>
            </a:r>
          </a:p>
          <a:p>
            <a:r>
              <a:rPr lang="en-US" sz="1600" dirty="0"/>
              <a:t>Make sure to load the correct coins into their correct tubes. Each tube should be kept loaded with at least one roll of each coin to keep above the tube low level sensors. Once the tubes are loaded to these levels the Dollar Bill Validator will accept bills. If the coin tubes fall below this level the Dollar Bill Validator may stop accepting bills and the front display will indicate "EXACT CHANGE ONLY". </a:t>
            </a:r>
          </a:p>
          <a:p>
            <a:r>
              <a:rPr lang="en-US" sz="1600" dirty="0"/>
              <a:t>Alternatively, you can load the coins into the slots above the respective coin tubes. This is not the preferred method. By using TUBE FILL mode the control board can then accurately determine coin levels. </a:t>
            </a:r>
          </a:p>
          <a:p>
            <a:r>
              <a:rPr lang="en-US" sz="1600" dirty="0"/>
              <a:t>On some Coin Mechanisms there are buttons above each tube to dispense the coins (may vary depending on which coin mechanism that is used). The coins can also be dispensed within the Service Mode described later. </a:t>
            </a:r>
          </a:p>
          <a:p>
            <a:endParaRPr lang="en-US" sz="1600" dirty="0"/>
          </a:p>
        </p:txBody>
      </p:sp>
      <p:pic>
        <p:nvPicPr>
          <p:cNvPr id="4098" name="Picture 2"/>
          <p:cNvPicPr>
            <a:picLocks noChangeAspect="1" noChangeArrowheads="1"/>
          </p:cNvPicPr>
          <p:nvPr/>
        </p:nvPicPr>
        <p:blipFill>
          <a:blip r:embed="rId2" cstate="print"/>
          <a:srcRect/>
          <a:stretch>
            <a:fillRect/>
          </a:stretch>
        </p:blipFill>
        <p:spPr bwMode="auto">
          <a:xfrm>
            <a:off x="6629400" y="1295400"/>
            <a:ext cx="2068513" cy="3246437"/>
          </a:xfrm>
          <a:prstGeom prst="rect">
            <a:avLst/>
          </a:prstGeom>
          <a:noFill/>
          <a:ln w="9525">
            <a:noFill/>
            <a:miter lim="800000"/>
            <a:headEnd/>
            <a:tailEnd/>
          </a:ln>
        </p:spPr>
      </p:pic>
      <p:sp>
        <p:nvSpPr>
          <p:cNvPr id="4" name="Rectangle 3"/>
          <p:cNvSpPr/>
          <p:nvPr/>
        </p:nvSpPr>
        <p:spPr>
          <a:xfrm>
            <a:off x="4343400" y="5486400"/>
            <a:ext cx="4572000" cy="646331"/>
          </a:xfrm>
          <a:prstGeom prst="rect">
            <a:avLst/>
          </a:prstGeom>
        </p:spPr>
        <p:txBody>
          <a:bodyPr>
            <a:spAutoFit/>
          </a:bodyPr>
          <a:lstStyle/>
          <a:p>
            <a:r>
              <a:rPr lang="en-US" baseline="0" dirty="0">
                <a:solidFill>
                  <a:srgbClr val="000000"/>
                </a:solidFill>
                <a:latin typeface="Arial"/>
              </a:rPr>
              <a:t>PRESS SERVICE MODE BUTTON AND ENTER TUBE FILL MODE (PRESS 1) </a:t>
            </a:r>
            <a:endParaRPr lang="en-US" dirty="0"/>
          </a:p>
        </p:txBody>
      </p:sp>
      <p:cxnSp>
        <p:nvCxnSpPr>
          <p:cNvPr id="6" name="Straight Arrow Connector 5"/>
          <p:cNvCxnSpPr/>
          <p:nvPr/>
        </p:nvCxnSpPr>
        <p:spPr>
          <a:xfrm flipV="1">
            <a:off x="6858000" y="2667000"/>
            <a:ext cx="990600" cy="2819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762000"/>
            <a:ext cx="4572000" cy="5970865"/>
          </a:xfrm>
          <a:prstGeom prst="rect">
            <a:avLst/>
          </a:prstGeom>
        </p:spPr>
        <p:txBody>
          <a:bodyPr>
            <a:spAutoFit/>
          </a:bodyPr>
          <a:lstStyle/>
          <a:p>
            <a:r>
              <a:rPr lang="en-US" sz="2000" b="1" dirty="0"/>
              <a:t>1</a:t>
            </a:r>
            <a:r>
              <a:rPr lang="en-US" sz="1400" b="1" dirty="0"/>
              <a:t> TUBE FILL/ DISPENSE COINS Tube Fill counts coins as they are deposited and </a:t>
            </a:r>
          </a:p>
          <a:p>
            <a:r>
              <a:rPr lang="en-US" sz="1400" dirty="0"/>
              <a:t>Shows the dollar amount. </a:t>
            </a:r>
          </a:p>
          <a:p>
            <a:r>
              <a:rPr lang="en-US" sz="1400" dirty="0"/>
              <a:t>Tube Dispense </a:t>
            </a:r>
          </a:p>
          <a:p>
            <a:r>
              <a:rPr lang="en-US" sz="1400" dirty="0"/>
              <a:t>Pays out coins from the coin mech coin tubes. </a:t>
            </a:r>
          </a:p>
          <a:p>
            <a:r>
              <a:rPr lang="en-US" sz="1400" dirty="0"/>
              <a:t>This mode will also display the current quantity of coins in the coin mech tubes. 	</a:t>
            </a:r>
            <a:r>
              <a:rPr lang="en-US" sz="1400" b="1" dirty="0"/>
              <a:t>TUBE FILL 	</a:t>
            </a:r>
          </a:p>
          <a:p>
            <a:r>
              <a:rPr lang="en-US" sz="1400" dirty="0"/>
              <a:t>STEP 	DISPLAY 	</a:t>
            </a:r>
          </a:p>
          <a:p>
            <a:pPr marL="342900" indent="-342900">
              <a:buAutoNum type="arabicPeriod"/>
            </a:pPr>
            <a:r>
              <a:rPr lang="en-US" sz="1400" dirty="0"/>
              <a:t>Press Service Mode Button 	</a:t>
            </a:r>
          </a:p>
          <a:p>
            <a:pPr marL="342900" indent="-342900"/>
            <a:r>
              <a:rPr lang="en-US" sz="1400" dirty="0"/>
              <a:t>        Motor  count    43	</a:t>
            </a:r>
          </a:p>
          <a:p>
            <a:pPr marL="342900" indent="-342900">
              <a:buAutoNum type="arabicPeriod" startAt="2"/>
            </a:pPr>
            <a:r>
              <a:rPr lang="en-US" sz="1400" dirty="0"/>
              <a:t>Press </a:t>
            </a:r>
            <a:r>
              <a:rPr lang="en-US" sz="2000" dirty="0"/>
              <a:t># 1</a:t>
            </a:r>
            <a:r>
              <a:rPr lang="en-US" sz="1400" dirty="0"/>
              <a:t> and begin depositing coins 	</a:t>
            </a:r>
          </a:p>
          <a:p>
            <a:pPr marL="342900" indent="-342900"/>
            <a:r>
              <a:rPr lang="en-US" sz="1400" dirty="0"/>
              <a:t>         At least  15 of each denomination 	</a:t>
            </a:r>
          </a:p>
          <a:p>
            <a:r>
              <a:rPr lang="en-US" sz="1400" dirty="0"/>
              <a:t>3.      Press  </a:t>
            </a:r>
            <a:r>
              <a:rPr lang="en-US" sz="2000" dirty="0"/>
              <a:t>* 2 </a:t>
            </a:r>
            <a:r>
              <a:rPr lang="en-US" sz="1400" dirty="0"/>
              <a:t>times to exit 	(Sales Mode) 	</a:t>
            </a:r>
          </a:p>
          <a:p>
            <a:r>
              <a:rPr lang="en-US" sz="1400" b="1" dirty="0"/>
              <a:t>TUBE DISPENSE 	</a:t>
            </a:r>
          </a:p>
          <a:p>
            <a:r>
              <a:rPr lang="en-US" sz="1400" dirty="0"/>
              <a:t>STEP 	DISPLAY 	</a:t>
            </a:r>
          </a:p>
          <a:p>
            <a:r>
              <a:rPr lang="en-US" sz="1400" dirty="0"/>
              <a:t>1. 	Press to dispense dollar coin 	$1.00/coins 	</a:t>
            </a:r>
          </a:p>
          <a:p>
            <a:r>
              <a:rPr lang="en-US" sz="1400" dirty="0"/>
              <a:t>2. 	Press to dispense quarters 	0.25/coins 	</a:t>
            </a:r>
          </a:p>
          <a:p>
            <a:r>
              <a:rPr lang="en-US" sz="1400" dirty="0"/>
              <a:t>3. 	Press to dispense dimes 	0.10/coins 	</a:t>
            </a:r>
          </a:p>
          <a:p>
            <a:r>
              <a:rPr lang="en-US" sz="1400" dirty="0"/>
              <a:t>4. 	Press to dispense nickels 	0.05/coins 	</a:t>
            </a:r>
          </a:p>
          <a:p>
            <a:r>
              <a:rPr lang="en-US" sz="1400" dirty="0"/>
              <a:t>5. 	Press 2 times to exit 	(Sales Mode) 	</a:t>
            </a:r>
          </a:p>
        </p:txBody>
      </p:sp>
      <p:pic>
        <p:nvPicPr>
          <p:cNvPr id="2050" name="Picture 2"/>
          <p:cNvPicPr>
            <a:picLocks noChangeAspect="1" noChangeArrowheads="1"/>
          </p:cNvPicPr>
          <p:nvPr/>
        </p:nvPicPr>
        <p:blipFill>
          <a:blip r:embed="rId2" cstate="print"/>
          <a:srcRect/>
          <a:stretch>
            <a:fillRect/>
          </a:stretch>
        </p:blipFill>
        <p:spPr bwMode="auto">
          <a:xfrm>
            <a:off x="5638800" y="1676400"/>
            <a:ext cx="1924050" cy="2776909"/>
          </a:xfrm>
          <a:prstGeom prst="rect">
            <a:avLst/>
          </a:prstGeom>
          <a:noFill/>
          <a:ln w="9525">
            <a:noFill/>
            <a:miter lim="800000"/>
            <a:headEnd/>
            <a:tailEnd/>
          </a:ln>
        </p:spPr>
      </p:pic>
      <p:cxnSp>
        <p:nvCxnSpPr>
          <p:cNvPr id="5" name="Straight Arrow Connector 4"/>
          <p:cNvCxnSpPr/>
          <p:nvPr/>
        </p:nvCxnSpPr>
        <p:spPr>
          <a:xfrm flipV="1">
            <a:off x="3124200" y="2057400"/>
            <a:ext cx="38862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71600" y="228600"/>
            <a:ext cx="5410200" cy="646331"/>
          </a:xfrm>
          <a:prstGeom prst="rect">
            <a:avLst/>
          </a:prstGeom>
          <a:noFill/>
        </p:spPr>
        <p:txBody>
          <a:bodyPr wrap="square" rtlCol="0">
            <a:spAutoFit/>
          </a:bodyPr>
          <a:lstStyle/>
          <a:p>
            <a:pPr algn="ctr"/>
            <a:r>
              <a:rPr lang="en-US" sz="2800" dirty="0"/>
              <a:t>#</a:t>
            </a:r>
            <a:r>
              <a:rPr lang="en-US" sz="3600" dirty="0"/>
              <a:t>1</a:t>
            </a:r>
            <a:r>
              <a:rPr lang="en-US" sz="2800" dirty="0"/>
              <a:t> TUBE FILL </a:t>
            </a: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1018</TotalTime>
  <Words>2564</Words>
  <Application>Microsoft Office PowerPoint</Application>
  <PresentationFormat>On-screen Show (4:3)</PresentationFormat>
  <Paragraphs>225</Paragraphs>
  <Slides>19</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6" baseType="lpstr">
      <vt:lpstr>Arial</vt:lpstr>
      <vt:lpstr>Berlin Sans FB Demi</vt:lpstr>
      <vt:lpstr>Calibri</vt:lpstr>
      <vt:lpstr>Constantia</vt:lpstr>
      <vt:lpstr>Wingdings 2</vt:lpstr>
      <vt:lpstr>Flow</vt:lpstr>
      <vt:lpstr>Acrobat Document</vt:lpstr>
      <vt:lpstr>Setting up your Sportsman 24 Hour Bait Shop</vt:lpstr>
      <vt:lpstr>PowerPoint Presentation</vt:lpstr>
      <vt:lpstr>When your vendor arrives</vt:lpstr>
      <vt:lpstr>Your Sportsman is now ADA Compliant While making these changes we decided to add some nice new features, these are listed below</vt:lpstr>
      <vt:lpstr>Opening your Sportsman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Setting up your Sportsman 24 Hour Bait Shop</dc:title>
  <dc:creator>Gary Harsel</dc:creator>
  <cp:lastModifiedBy>Gary Harsel</cp:lastModifiedBy>
  <cp:revision>93</cp:revision>
  <dcterms:created xsi:type="dcterms:W3CDTF">2012-05-02T12:25:51Z</dcterms:created>
  <dcterms:modified xsi:type="dcterms:W3CDTF">2017-05-25T21:49:42Z</dcterms:modified>
</cp:coreProperties>
</file>